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comments+xml" PartName="/ppt/comments/comment2.xml"/>
  <Override ContentType="application/vnd.openxmlformats-officedocument.presentationml.comments+xml" PartName="/ppt/comments/comment3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</p:sldIdLst>
  <p:sldSz cy="5143500" cx="9144000"/>
  <p:notesSz cx="6858000" cy="9144000"/>
  <p:embeddedFontLst>
    <p:embeddedFont>
      <p:font typeface="Proxima Nova"/>
      <p:regular r:id="rId32"/>
      <p:bold r:id="rId33"/>
      <p:italic r:id="rId34"/>
      <p:boldItalic r:id="rId35"/>
    </p:embeddedFont>
    <p:embeddedFont>
      <p:font typeface="Inter"/>
      <p:regular r:id="rId36"/>
      <p:bold r:id="rId37"/>
    </p:embeddedFont>
    <p:embeddedFont>
      <p:font typeface="Roboto Mono"/>
      <p:regular r:id="rId38"/>
      <p:bold r:id="rId39"/>
      <p:italic r:id="rId40"/>
      <p:boldItalic r:id="rId41"/>
    </p:embeddedFont>
    <p:embeddedFont>
      <p:font typeface="Alfa Slab One"/>
      <p:regular r:id="rId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5" name="Mario Ortiz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Mono-italic.fntdata"/><Relationship Id="rId20" Type="http://schemas.openxmlformats.org/officeDocument/2006/relationships/slide" Target="slides/slide14.xml"/><Relationship Id="rId42" Type="http://schemas.openxmlformats.org/officeDocument/2006/relationships/font" Target="fonts/AlfaSlabOne-regular.fntdata"/><Relationship Id="rId41" Type="http://schemas.openxmlformats.org/officeDocument/2006/relationships/font" Target="fonts/RobotoMono-boldItalic.fntdata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commentAuthors" Target="commentAuthor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font" Target="fonts/ProximaNova-bold.fntdata"/><Relationship Id="rId10" Type="http://schemas.openxmlformats.org/officeDocument/2006/relationships/slide" Target="slides/slide4.xml"/><Relationship Id="rId32" Type="http://schemas.openxmlformats.org/officeDocument/2006/relationships/font" Target="fonts/ProximaNova-regular.fntdata"/><Relationship Id="rId13" Type="http://schemas.openxmlformats.org/officeDocument/2006/relationships/slide" Target="slides/slide7.xml"/><Relationship Id="rId35" Type="http://schemas.openxmlformats.org/officeDocument/2006/relationships/font" Target="fonts/ProximaNova-boldItalic.fntdata"/><Relationship Id="rId12" Type="http://schemas.openxmlformats.org/officeDocument/2006/relationships/slide" Target="slides/slide6.xml"/><Relationship Id="rId34" Type="http://schemas.openxmlformats.org/officeDocument/2006/relationships/font" Target="fonts/ProximaNova-italic.fntdata"/><Relationship Id="rId15" Type="http://schemas.openxmlformats.org/officeDocument/2006/relationships/slide" Target="slides/slide9.xml"/><Relationship Id="rId37" Type="http://schemas.openxmlformats.org/officeDocument/2006/relationships/font" Target="fonts/Inter-bold.fntdata"/><Relationship Id="rId14" Type="http://schemas.openxmlformats.org/officeDocument/2006/relationships/slide" Target="slides/slide8.xml"/><Relationship Id="rId36" Type="http://schemas.openxmlformats.org/officeDocument/2006/relationships/font" Target="fonts/Inter-regular.fntdata"/><Relationship Id="rId17" Type="http://schemas.openxmlformats.org/officeDocument/2006/relationships/slide" Target="slides/slide11.xml"/><Relationship Id="rId39" Type="http://schemas.openxmlformats.org/officeDocument/2006/relationships/font" Target="fonts/RobotoMono-bold.fntdata"/><Relationship Id="rId16" Type="http://schemas.openxmlformats.org/officeDocument/2006/relationships/slide" Target="slides/slide10.xml"/><Relationship Id="rId38" Type="http://schemas.openxmlformats.org/officeDocument/2006/relationships/font" Target="fonts/RobotoMono-regular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2-06-23T16:15:43.388">
    <p:pos x="6000" y="0"/>
    <p:text>TODO: actualizar la cuenta de páginas abajo a la derecha al final</p:text>
  </p:cm>
  <p:cm authorId="0" idx="2" dt="2022-06-24T11:11:45.627">
    <p:pos x="6000" y="100"/>
    <p:text>TODO: Debería añadir una diapositiva al final con agradecimientos?</p:text>
  </p:cm>
  <p:cm authorId="0" idx="3" dt="2022-06-25T14:59:26.815">
    <p:pos x="6000" y="200"/>
    <p:text>TODO: Quizá dedico demasiado tiempo a qué es Tremor en vez de a lo que he hecho yo?</p:text>
  </p:cm>
</p:cmLst>
</file>

<file path=ppt/comments/comment2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4" dt="2022-06-25T15:00:37.810">
    <p:pos x="6000" y="0"/>
    <p:text>TODO: quizá debería añadir imágenes o algo así para los requisitos (seguridad, etc) pero no se me ocurre nada para eso</p:text>
  </p:cm>
</p:cmLst>
</file>

<file path=ppt/comments/comment3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5" dt="2022-06-24T11:03:19.766">
    <p:pos x="3903" y="1747"/>
    <p:text>A lo mejor lo de las visitas sobra? Tampoco lo he incluido en la memoria.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f3e0b0032d_0_2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gf3e0b0032d_0_2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34b240c634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134b240c634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Metodología: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Además de Fabra como director académico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Mentores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Remoto, flexible, Discord con chat y videollamada semanal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Unos 11 meses desde agosto de 2021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f3e0b0032d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f3e0b0032d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Gran problema: tiempos de compilación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7 minutos en modo depuración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10 segundos entre cada cambio incremental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Solo van a empeorar: muchos protocolos y formatos a soportar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Solución: sistema de plugins, dividir el binario en componentes más pequeños compilables independientemente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Si cambiamos uno de ellos, no hace falta compilar los demás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f3e0b0032d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f3e0b0032d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Motivación #2: Modularidad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Desacoplado de ejecutable y componentes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Algunas partes se actualizan más frecuentemente que otras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Es buena idea poderlos tratar por separado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f3e0b0032d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f3e0b0032d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Motivación #3: Aprender de otros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Otros proyectos maduros con características similares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Se llevan beneficiando de un sistema de plugins por mucho tiempo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Buena idea al menos intentarlo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34b240c634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34b240c634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Existen muchas tecnologías para implementar un sistema de plugins…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Lenguajes interpretados como Python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WebAssembly: formato código binario portable moderno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Comunicación interproceso: memoria compartida, sockets, pipes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Cargado dinámico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A tener en cuenta: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Seguridad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Retrocompatibilidad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Soporte multi-plataforma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Que no se quede obsoleto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Sin impacto excesivo en el rendimiento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34b240c634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134b240c634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 único lo suficientemente eficiente (y usable) es cargado dinámico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134ae979cc5_158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134ae979cc5_158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Cargado dinámico: dividir el binario en otros binarios más pequeños: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f3e0b0032d_0_2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f3e0b0032d_0_2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Plugins que exportan una funcionalidad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La runtime, que es capaz de cargar los plugins en su memoria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Una vez en memoria, la runtime puede acceder a los recursos de los plugins directamente, como datos o funciones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34ae979cc5_158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134ae979cc5_158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Runtime carga el plugin en su propia memoria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Y puede acceder a los recursos de los plugins directamente, como datos o funciones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34ae979cc5_158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134ae979cc5_158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Es necesaria una Interfaz de Aplicación Binaria: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Protocolo definido para llamar a las funciones de los plugins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Y que especifique cómo se representan las estructuras de datos en memoria para poderlas acceder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Rust tiene una interfaz, pero no es estable porque puede cambiar con cada compilación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La runtime no sabe a ciencia cierta cómo llamar a las funciones ni cómo acceder a los </a:t>
            </a:r>
            <a:r>
              <a:rPr lang="en">
                <a:solidFill>
                  <a:schemeClr val="dk1"/>
                </a:solidFill>
              </a:rPr>
              <a:t>recursos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Cargado dinámico es imposible con Rust puro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En defensa de Rust, generalmente esto es positivo, pero complica este proyecto y similares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134b240c634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134b240c634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¿Qué es Wayfair?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E</a:t>
            </a:r>
            <a:r>
              <a:rPr lang="en"/>
              <a:t>mpresa estadounidense de comercio digital de muebles y artículos del hogar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Ingresó $13.700M en 2021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f3e0b0032d_0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f3e0b0032d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Hay que recurrir al de C, que sí es estable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El uso es más complicado y menos seguro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El ejemplo únicamente es respecto a sintaxis, requiere cambiar muchos tipos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Será un poco más fácil con abi_stable, una librería de alto nivel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Importante: esto no se sabía al principio, existía una confusión en la comunidad entera sobre cómo funciona el ABI de Rust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134b240c634_0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134b240c634_0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Otro problema: ecosistema de Rust es inmaduro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Requiere muchas contribuciones a dependencias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Algunas de ellas importantes y complicadas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Dar soporte para abi_stable en dependencias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Arreglar y rediseñar partes de abi_stable, especialmente las de varianza y subtipado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134b240c634_0_2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134b240c634_0_2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Todo lo que he investigado e implementado lo he escrito en mi blog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No solo para actualizar a mis mentores,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Sino que también intentar mejorar la situación para el futuro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Más información allí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134b240c634_0_2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134b240c634_0_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Resultados importantes fuera de Tremor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Mencionar cifras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Muy satisfecho con lo conseguido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134b240c634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134b240c634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Resultado es funcional pero no alcanza todos los objetivos por el incremento en complejidad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Ha hecho Tremor un 30% más lento, pero debería aspirarse a un 10-20%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Objetivo: que llegue a producción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Expansión en más partes del programa y otros componentes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Refinamiento de experiencia de usuario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Muchas más posibilidades: poder eliminar y reiniciar plugins, o incluso un repositorio de plugins, mayor seguridad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f3e0b0032d_0_2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f3e0b0032d_0_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Todos los detalles en mi blog personal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También en la memoria, que es de código abierto junto a esta presentación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f3e0b0032d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f3e0b0032d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Logs son críticos para depurar y entender el estado del negocio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Diferentes protocolos y formatos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Requieren procesado como filtrado o transformaciones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Y poderlos envíar a otra fuente para su análisis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134b240c634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134b240c634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100 TB de logs diarios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Si se escribieran en papel, 5 veces ida y vuelta a la estación internacional espacial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134b240c634_0_1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134b240c634_0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Principalmente Logstash para procesar datos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Logstash usa Java y es de propósito general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Stack gastaba $40k/mes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f3e0b0032d_0_2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f3e0b0032d_0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 solución es Tremor!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Alternativa a Logstash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Ahora es más flexible, extiende el ejemplo anterior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134b240c634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134b240c634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Alto rendimiento: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Rust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Programación asíncrona con hilos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SIMD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Redujo coste a $780/mes: 50 veces menos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34b240c634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134b240c634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Código abierto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Parte de la CNCF (Kubernetes)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También parte de la LFX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34b240c634_0_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134b240c634_0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LFX tiene programas de mentorías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Proyecto de código abierto especifica proyecto a completar a cambio de mentores y ayuda monetaria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4278300" y="2751163"/>
            <a:ext cx="587400" cy="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A2A2A"/>
              </a:buClr>
              <a:buSzPts val="5400"/>
              <a:buNone/>
              <a:defRPr sz="5400">
                <a:solidFill>
                  <a:srgbClr val="2A2A2A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400"/>
              <a:buNone/>
              <a:defRPr sz="2400">
                <a:solidFill>
                  <a:srgbClr val="66666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/>
          <p:nvPr>
            <p:ph hasCustomPrompt="1" type="title"/>
          </p:nvPr>
        </p:nvSpPr>
        <p:spPr>
          <a:xfrm>
            <a:off x="311700" y="1167925"/>
            <a:ext cx="8520600" cy="198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/>
          <p:nvPr>
            <p:ph idx="1" type="body"/>
          </p:nvPr>
        </p:nvSpPr>
        <p:spPr>
          <a:xfrm>
            <a:off x="311700" y="32242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9" name="Google Shape;4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311700" y="2480550"/>
            <a:ext cx="8114400" cy="244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A2A2A"/>
              </a:buClr>
              <a:buSzPts val="3000"/>
              <a:buNone/>
              <a:defRPr>
                <a:solidFill>
                  <a:srgbClr val="2A2A2A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Char char="●"/>
              <a:defRPr>
                <a:solidFill>
                  <a:srgbClr val="666666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Char char="○"/>
              <a:defRPr>
                <a:solidFill>
                  <a:srgbClr val="666666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Char char="■"/>
              <a:defRPr>
                <a:solidFill>
                  <a:srgbClr val="666666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Char char="●"/>
              <a:defRPr>
                <a:solidFill>
                  <a:srgbClr val="666666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Char char="○"/>
              <a:defRPr>
                <a:solidFill>
                  <a:srgbClr val="66666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Char char="■"/>
              <a:defRPr>
                <a:solidFill>
                  <a:srgbClr val="666666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Char char="●"/>
              <a:defRPr>
                <a:solidFill>
                  <a:srgbClr val="666666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Char char="○"/>
              <a:defRPr>
                <a:solidFill>
                  <a:srgbClr val="666666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Char char="■"/>
              <a:defRPr>
                <a:solidFill>
                  <a:srgbClr val="666666"/>
                </a:solidFill>
              </a:defRPr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A2A2A"/>
              </a:buClr>
              <a:buSzPts val="3000"/>
              <a:buNone/>
              <a:defRPr>
                <a:solidFill>
                  <a:srgbClr val="2A2A2A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A2A2A"/>
              </a:buClr>
              <a:buSzPts val="3000"/>
              <a:buNone/>
              <a:defRPr>
                <a:solidFill>
                  <a:srgbClr val="2A2A2A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2A2A2A"/>
              </a:buClr>
              <a:buSzPts val="2400"/>
              <a:buNone/>
              <a:defRPr sz="2400">
                <a:solidFill>
                  <a:srgbClr val="2A2A2A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311700" y="1490875"/>
            <a:ext cx="2808000" cy="30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490250" y="526350"/>
            <a:ext cx="5683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10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8" name="Google Shape;38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" name="Google Shape;39;p9"/>
          <p:cNvSpPr txBox="1"/>
          <p:nvPr>
            <p:ph type="title"/>
          </p:nvPr>
        </p:nvSpPr>
        <p:spPr>
          <a:xfrm>
            <a:off x="265500" y="1375599"/>
            <a:ext cx="4045200" cy="155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40" name="Google Shape;40;p9"/>
          <p:cNvSpPr txBox="1"/>
          <p:nvPr>
            <p:ph idx="1" type="subTitle"/>
          </p:nvPr>
        </p:nvSpPr>
        <p:spPr>
          <a:xfrm>
            <a:off x="265500" y="2981125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1" name="Google Shape;41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idx="1" type="body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lfa Slab One"/>
              <a:buNone/>
              <a:defRPr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</a:lstStyle>
          <a:p/>
        </p:txBody>
      </p:sp>
      <p:sp>
        <p:nvSpPr>
          <p:cNvPr id="45" name="Google Shape;45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ameday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roxima Nova"/>
              <a:buChar char="●"/>
              <a:defRPr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comments" Target="../comments/comment1.xml"/><Relationship Id="rId4" Type="http://schemas.openxmlformats.org/officeDocument/2006/relationships/image" Target="../media/image3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Relationship Id="rId4" Type="http://schemas.openxmlformats.org/officeDocument/2006/relationships/image" Target="../media/image6.png"/><Relationship Id="rId5" Type="http://schemas.openxmlformats.org/officeDocument/2006/relationships/image" Target="../media/image12.png"/><Relationship Id="rId6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comments" Target="../comments/comment2.xml"/><Relationship Id="rId4" Type="http://schemas.openxmlformats.org/officeDocument/2006/relationships/image" Target="../media/image16.png"/><Relationship Id="rId9" Type="http://schemas.openxmlformats.org/officeDocument/2006/relationships/image" Target="../media/image23.png"/><Relationship Id="rId5" Type="http://schemas.openxmlformats.org/officeDocument/2006/relationships/image" Target="../media/image18.png"/><Relationship Id="rId6" Type="http://schemas.openxmlformats.org/officeDocument/2006/relationships/image" Target="../media/image22.png"/><Relationship Id="rId7" Type="http://schemas.openxmlformats.org/officeDocument/2006/relationships/image" Target="../media/image26.png"/><Relationship Id="rId8" Type="http://schemas.openxmlformats.org/officeDocument/2006/relationships/image" Target="../media/image1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png"/><Relationship Id="rId4" Type="http://schemas.openxmlformats.org/officeDocument/2006/relationships/image" Target="../media/image18.png"/><Relationship Id="rId10" Type="http://schemas.openxmlformats.org/officeDocument/2006/relationships/image" Target="../media/image25.png"/><Relationship Id="rId9" Type="http://schemas.openxmlformats.org/officeDocument/2006/relationships/image" Target="../media/image32.png"/><Relationship Id="rId5" Type="http://schemas.openxmlformats.org/officeDocument/2006/relationships/image" Target="../media/image22.png"/><Relationship Id="rId6" Type="http://schemas.openxmlformats.org/officeDocument/2006/relationships/image" Target="../media/image26.png"/><Relationship Id="rId7" Type="http://schemas.openxmlformats.org/officeDocument/2006/relationships/image" Target="../media/image19.png"/><Relationship Id="rId8" Type="http://schemas.openxmlformats.org/officeDocument/2006/relationships/image" Target="../media/image2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8.png"/><Relationship Id="rId4" Type="http://schemas.openxmlformats.org/officeDocument/2006/relationships/image" Target="../media/image33.png"/><Relationship Id="rId5" Type="http://schemas.openxmlformats.org/officeDocument/2006/relationships/image" Target="../media/image27.png"/><Relationship Id="rId6" Type="http://schemas.openxmlformats.org/officeDocument/2006/relationships/image" Target="../media/image3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8.png"/><Relationship Id="rId4" Type="http://schemas.openxmlformats.org/officeDocument/2006/relationships/image" Target="../media/image3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8.png"/><Relationship Id="rId4" Type="http://schemas.openxmlformats.org/officeDocument/2006/relationships/image" Target="../media/image3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7.png"/><Relationship Id="rId6" Type="http://schemas.openxmlformats.org/officeDocument/2006/relationships/image" Target="../media/image3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8.png"/><Relationship Id="rId4" Type="http://schemas.openxmlformats.org/officeDocument/2006/relationships/image" Target="../media/image36.png"/><Relationship Id="rId9" Type="http://schemas.openxmlformats.org/officeDocument/2006/relationships/image" Target="../media/image42.png"/><Relationship Id="rId5" Type="http://schemas.openxmlformats.org/officeDocument/2006/relationships/image" Target="../media/image43.png"/><Relationship Id="rId6" Type="http://schemas.openxmlformats.org/officeDocument/2006/relationships/image" Target="../media/image46.png"/><Relationship Id="rId7" Type="http://schemas.openxmlformats.org/officeDocument/2006/relationships/image" Target="../media/image40.png"/><Relationship Id="rId8" Type="http://schemas.openxmlformats.org/officeDocument/2006/relationships/image" Target="../media/image4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comments" Target="../comments/comment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5.png"/><Relationship Id="rId4" Type="http://schemas.openxmlformats.org/officeDocument/2006/relationships/image" Target="../media/image4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7.png"/><Relationship Id="rId4" Type="http://schemas.openxmlformats.org/officeDocument/2006/relationships/image" Target="../media/image4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4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image" Target="../media/image17.png"/><Relationship Id="rId5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Relationship Id="rId4" Type="http://schemas.openxmlformats.org/officeDocument/2006/relationships/image" Target="../media/image17.png"/><Relationship Id="rId5" Type="http://schemas.openxmlformats.org/officeDocument/2006/relationships/image" Target="../media/image5.png"/><Relationship Id="rId6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88388" y="4166650"/>
            <a:ext cx="1767225" cy="496575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/>
          <p:nvPr/>
        </p:nvSpPr>
        <p:spPr>
          <a:xfrm>
            <a:off x="5129251" y="947350"/>
            <a:ext cx="3467400" cy="456000"/>
          </a:xfrm>
          <a:prstGeom prst="rect">
            <a:avLst/>
          </a:prstGeom>
          <a:solidFill>
            <a:srgbClr val="FEFF00">
              <a:alpha val="72550"/>
            </a:srgbClr>
          </a:solidFill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13"/>
          <p:cNvSpPr txBox="1"/>
          <p:nvPr>
            <p:ph type="ctrTitle"/>
          </p:nvPr>
        </p:nvSpPr>
        <p:spPr>
          <a:xfrm>
            <a:off x="235500" y="512650"/>
            <a:ext cx="8520600" cy="195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259"/>
              <a:t>Cargado dinámico de plugins en Rust</a:t>
            </a:r>
            <a:endParaRPr sz="3259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259"/>
              <a:t>e</a:t>
            </a:r>
            <a:r>
              <a:rPr lang="en" sz="3259"/>
              <a:t>n ausencia de estabilidad</a:t>
            </a:r>
            <a:endParaRPr sz="3259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259"/>
              <a:t>e</a:t>
            </a:r>
            <a:r>
              <a:rPr lang="en" sz="3259"/>
              <a:t>n la Interfaz de Aplicación Binaria</a:t>
            </a:r>
            <a:r>
              <a:rPr lang="en" sz="3259"/>
              <a:t> </a:t>
            </a:r>
            <a:endParaRPr sz="3259"/>
          </a:p>
        </p:txBody>
      </p:sp>
      <p:sp>
        <p:nvSpPr>
          <p:cNvPr id="59" name="Google Shape;59;p13"/>
          <p:cNvSpPr txBox="1"/>
          <p:nvPr>
            <p:ph idx="1" type="subTitle"/>
          </p:nvPr>
        </p:nvSpPr>
        <p:spPr>
          <a:xfrm>
            <a:off x="311700" y="3084675"/>
            <a:ext cx="8520600" cy="8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064">
                <a:solidFill>
                  <a:srgbClr val="434343"/>
                </a:solidFill>
              </a:rPr>
              <a:t>Autor</a:t>
            </a:r>
            <a:r>
              <a:rPr i="1" lang="en" sz="2064">
                <a:solidFill>
                  <a:srgbClr val="434343"/>
                </a:solidFill>
              </a:rPr>
              <a:t>:</a:t>
            </a:r>
            <a:r>
              <a:rPr i="1" lang="en" sz="2064">
                <a:solidFill>
                  <a:srgbClr val="434343"/>
                </a:solidFill>
              </a:rPr>
              <a:t>  </a:t>
            </a:r>
            <a:r>
              <a:rPr b="1" lang="en" sz="2300">
                <a:solidFill>
                  <a:srgbClr val="434343"/>
                </a:solidFill>
              </a:rPr>
              <a:t>Mario</a:t>
            </a:r>
            <a:r>
              <a:rPr b="1" lang="en" sz="2300">
                <a:solidFill>
                  <a:srgbClr val="434343"/>
                </a:solidFill>
              </a:rPr>
              <a:t> Ortiz Manero</a:t>
            </a:r>
            <a:endParaRPr b="1" sz="2300">
              <a:solidFill>
                <a:srgbClr val="434343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56">
                <a:solidFill>
                  <a:srgbClr val="434343"/>
                </a:solidFill>
              </a:rPr>
              <a:t>Director:  </a:t>
            </a:r>
            <a:r>
              <a:rPr b="1" lang="en" sz="1791">
                <a:solidFill>
                  <a:srgbClr val="434343"/>
                </a:solidFill>
              </a:rPr>
              <a:t>Matthias Wahl</a:t>
            </a:r>
            <a:r>
              <a:rPr b="1" lang="en" sz="2300">
                <a:solidFill>
                  <a:srgbClr val="434343"/>
                </a:solidFill>
              </a:rPr>
              <a:t> 	</a:t>
            </a:r>
            <a:r>
              <a:rPr i="1" lang="en" sz="1556">
                <a:solidFill>
                  <a:srgbClr val="434343"/>
                </a:solidFill>
              </a:rPr>
              <a:t>Ponente:  </a:t>
            </a:r>
            <a:r>
              <a:rPr b="1" lang="en" sz="1791">
                <a:solidFill>
                  <a:srgbClr val="434343"/>
                </a:solidFill>
              </a:rPr>
              <a:t>Francisco Javier Fabra Caro</a:t>
            </a:r>
            <a:endParaRPr b="1" sz="1791">
              <a:solidFill>
                <a:srgbClr val="434343"/>
              </a:solidFill>
            </a:endParaRPr>
          </a:p>
        </p:txBody>
      </p:sp>
      <p:sp>
        <p:nvSpPr>
          <p:cNvPr id="60" name="Google Shape;60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/10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22"/>
          <p:cNvPicPr preferRelativeResize="0"/>
          <p:nvPr/>
        </p:nvPicPr>
        <p:blipFill>
          <a:blip r:embed="rId3">
            <a:alphaModFix amt="19000"/>
          </a:blip>
          <a:stretch>
            <a:fillRect/>
          </a:stretch>
        </p:blipFill>
        <p:spPr>
          <a:xfrm>
            <a:off x="5027000" y="1335775"/>
            <a:ext cx="5541618" cy="395535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/10</a:t>
            </a:r>
            <a:endParaRPr/>
          </a:p>
        </p:txBody>
      </p:sp>
      <p:sp>
        <p:nvSpPr>
          <p:cNvPr id="120" name="Google Shape;120;p22"/>
          <p:cNvSpPr txBox="1"/>
          <p:nvPr/>
        </p:nvSpPr>
        <p:spPr>
          <a:xfrm>
            <a:off x="1484763" y="1243150"/>
            <a:ext cx="1798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Inter"/>
                <a:ea typeface="Inter"/>
                <a:cs typeface="Inter"/>
                <a:sym typeface="Inter"/>
              </a:rPr>
              <a:t>Matthias</a:t>
            </a:r>
            <a:endParaRPr b="1" sz="17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1" name="Google Shape;121;p22"/>
          <p:cNvSpPr txBox="1"/>
          <p:nvPr/>
        </p:nvSpPr>
        <p:spPr>
          <a:xfrm>
            <a:off x="3672900" y="1243150"/>
            <a:ext cx="1798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Inter"/>
                <a:ea typeface="Inter"/>
                <a:cs typeface="Inter"/>
                <a:sym typeface="Inter"/>
              </a:rPr>
              <a:t>Darach</a:t>
            </a:r>
            <a:endParaRPr b="1" sz="17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2" name="Google Shape;122;p22"/>
          <p:cNvSpPr txBox="1"/>
          <p:nvPr/>
        </p:nvSpPr>
        <p:spPr>
          <a:xfrm>
            <a:off x="5861025" y="1243150"/>
            <a:ext cx="1798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Inter"/>
                <a:ea typeface="Inter"/>
                <a:cs typeface="Inter"/>
                <a:sym typeface="Inter"/>
              </a:rPr>
              <a:t>Heinz</a:t>
            </a:r>
            <a:endParaRPr b="1" sz="1700"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23" name="Google Shape;123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84756" y="1689550"/>
            <a:ext cx="1798200" cy="1798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124" name="Google Shape;124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61025" y="1689550"/>
            <a:ext cx="1798200" cy="1798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125" name="Google Shape;125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72925" y="1689550"/>
            <a:ext cx="1798200" cy="1798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/10</a:t>
            </a:r>
            <a:endParaRPr/>
          </a:p>
        </p:txBody>
      </p:sp>
      <p:pic>
        <p:nvPicPr>
          <p:cNvPr id="131" name="Google Shape;13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1225" y="485438"/>
            <a:ext cx="7681552" cy="41726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2" name="Google Shape;132;p23"/>
          <p:cNvCxnSpPr/>
          <p:nvPr/>
        </p:nvCxnSpPr>
        <p:spPr>
          <a:xfrm flipH="1">
            <a:off x="5388799" y="3142728"/>
            <a:ext cx="203100" cy="629700"/>
          </a:xfrm>
          <a:prstGeom prst="straightConnector1">
            <a:avLst/>
          </a:prstGeom>
          <a:noFill/>
          <a:ln cap="flat" cmpd="sng" w="38100">
            <a:solidFill>
              <a:srgbClr val="CC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/</a:t>
            </a:r>
            <a:r>
              <a:rPr lang="en"/>
              <a:t>10</a:t>
            </a:r>
            <a:endParaRPr/>
          </a:p>
        </p:txBody>
      </p:sp>
      <p:sp>
        <p:nvSpPr>
          <p:cNvPr id="138" name="Google Shape;138;p24"/>
          <p:cNvSpPr/>
          <p:nvPr/>
        </p:nvSpPr>
        <p:spPr>
          <a:xfrm>
            <a:off x="5659978" y="3108132"/>
            <a:ext cx="2090100" cy="7167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28575">
            <a:solidFill>
              <a:srgbClr val="3F3F3F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1620000" dist="76200">
              <a:srgbClr val="000000">
                <a:alpha val="42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Proxima Nova"/>
                <a:ea typeface="Proxima Nova"/>
                <a:cs typeface="Proxima Nova"/>
                <a:sym typeface="Proxima Nova"/>
              </a:rPr>
              <a:t>Postprocesador de </a:t>
            </a:r>
            <a:r>
              <a:rPr lang="en" sz="1600">
                <a:latin typeface="Proxima Nova"/>
                <a:ea typeface="Proxima Nova"/>
                <a:cs typeface="Proxima Nova"/>
                <a:sym typeface="Proxima Nova"/>
              </a:rPr>
              <a:t>base64</a:t>
            </a:r>
            <a:endParaRPr sz="16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9" name="Google Shape;139;p24"/>
          <p:cNvSpPr/>
          <p:nvPr/>
        </p:nvSpPr>
        <p:spPr>
          <a:xfrm>
            <a:off x="5655316" y="2505073"/>
            <a:ext cx="2090100" cy="5076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28575">
            <a:solidFill>
              <a:srgbClr val="3F3F3F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1620000" dist="76200">
              <a:srgbClr val="000000">
                <a:alpha val="42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Proxima Nova"/>
                <a:ea typeface="Proxima Nova"/>
                <a:cs typeface="Proxima Nova"/>
                <a:sym typeface="Proxima Nova"/>
              </a:rPr>
              <a:t>Códec de </a:t>
            </a:r>
            <a:r>
              <a:rPr lang="en" sz="1600">
                <a:latin typeface="Proxima Nova"/>
                <a:ea typeface="Proxima Nova"/>
                <a:cs typeface="Proxima Nova"/>
                <a:sym typeface="Proxima Nova"/>
              </a:rPr>
              <a:t>YAML</a:t>
            </a:r>
            <a:endParaRPr sz="16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0" name="Google Shape;140;p24"/>
          <p:cNvSpPr/>
          <p:nvPr/>
        </p:nvSpPr>
        <p:spPr>
          <a:xfrm>
            <a:off x="5652288" y="1911852"/>
            <a:ext cx="2090100" cy="5076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28575">
            <a:solidFill>
              <a:srgbClr val="3F3F3F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1620000" dist="76200">
              <a:srgbClr val="000000">
                <a:alpha val="42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Proxima Nova"/>
                <a:ea typeface="Proxima Nova"/>
                <a:cs typeface="Proxima Nova"/>
                <a:sym typeface="Proxima Nova"/>
              </a:rPr>
              <a:t>Conector de Kafka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1" name="Google Shape;141;p24"/>
          <p:cNvSpPr/>
          <p:nvPr/>
        </p:nvSpPr>
        <p:spPr>
          <a:xfrm>
            <a:off x="5647831" y="1318650"/>
            <a:ext cx="2090100" cy="5076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28575">
            <a:solidFill>
              <a:srgbClr val="3F3F3F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1620000" dist="76200">
              <a:srgbClr val="000000">
                <a:alpha val="42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Proxima Nova"/>
                <a:ea typeface="Proxima Nova"/>
                <a:cs typeface="Proxima Nova"/>
                <a:sym typeface="Proxima Nova"/>
              </a:rPr>
              <a:t>Conector de TCP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2" name="Google Shape;142;p24"/>
          <p:cNvSpPr/>
          <p:nvPr/>
        </p:nvSpPr>
        <p:spPr>
          <a:xfrm>
            <a:off x="1393909" y="1995958"/>
            <a:ext cx="2870400" cy="11436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28575">
            <a:solidFill>
              <a:srgbClr val="3F3F3F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1620000" dist="76200">
              <a:srgbClr val="000000">
                <a:alpha val="42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3" name="Google Shape;143;p24"/>
          <p:cNvCxnSpPr/>
          <p:nvPr/>
        </p:nvCxnSpPr>
        <p:spPr>
          <a:xfrm flipH="1" rot="10800000">
            <a:off x="4409819" y="1556434"/>
            <a:ext cx="1146300" cy="676500"/>
          </a:xfrm>
          <a:prstGeom prst="straightConnector1">
            <a:avLst/>
          </a:prstGeom>
          <a:noFill/>
          <a:ln cap="flat" cmpd="sng" w="28575">
            <a:solidFill>
              <a:srgbClr val="3F3F3F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144" name="Google Shape;144;p24"/>
          <p:cNvCxnSpPr/>
          <p:nvPr/>
        </p:nvCxnSpPr>
        <p:spPr>
          <a:xfrm>
            <a:off x="4411275" y="2681726"/>
            <a:ext cx="1119300" cy="93300"/>
          </a:xfrm>
          <a:prstGeom prst="straightConnector1">
            <a:avLst/>
          </a:prstGeom>
          <a:noFill/>
          <a:ln cap="flat" cmpd="sng" w="28575">
            <a:solidFill>
              <a:srgbClr val="3F3F3F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145" name="Google Shape;145;p24"/>
          <p:cNvCxnSpPr/>
          <p:nvPr/>
        </p:nvCxnSpPr>
        <p:spPr>
          <a:xfrm>
            <a:off x="4411269" y="2924571"/>
            <a:ext cx="1110600" cy="521400"/>
          </a:xfrm>
          <a:prstGeom prst="straightConnector1">
            <a:avLst/>
          </a:prstGeom>
          <a:noFill/>
          <a:ln cap="flat" cmpd="sng" w="28575">
            <a:solidFill>
              <a:srgbClr val="3F3F3F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146" name="Google Shape;146;p24"/>
          <p:cNvCxnSpPr/>
          <p:nvPr/>
        </p:nvCxnSpPr>
        <p:spPr>
          <a:xfrm flipH="1" rot="10800000">
            <a:off x="4406029" y="2153561"/>
            <a:ext cx="1167000" cy="311400"/>
          </a:xfrm>
          <a:prstGeom prst="straightConnector1">
            <a:avLst/>
          </a:prstGeom>
          <a:noFill/>
          <a:ln cap="flat" cmpd="sng" w="28575">
            <a:solidFill>
              <a:srgbClr val="3F3F3F"/>
            </a:solidFill>
            <a:prstDash val="solid"/>
            <a:round/>
            <a:headEnd len="med" w="med" type="triangle"/>
            <a:tailEnd len="med" w="med" type="triangle"/>
          </a:ln>
        </p:spPr>
      </p:cxnSp>
      <p:pic>
        <p:nvPicPr>
          <p:cNvPr id="147" name="Google Shape;14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4914" y="1989229"/>
            <a:ext cx="2796605" cy="11651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/</a:t>
            </a:r>
            <a:r>
              <a:rPr lang="en"/>
              <a:t>10</a:t>
            </a:r>
            <a:endParaRPr/>
          </a:p>
        </p:txBody>
      </p:sp>
      <p:pic>
        <p:nvPicPr>
          <p:cNvPr id="153" name="Google Shape;15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6101" y="1113162"/>
            <a:ext cx="3282370" cy="1459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85530" y="2768524"/>
            <a:ext cx="3282372" cy="12618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/10</a:t>
            </a:r>
            <a:endParaRPr/>
          </a:p>
        </p:txBody>
      </p:sp>
      <p:sp>
        <p:nvSpPr>
          <p:cNvPr id="160" name="Google Shape;160;p26"/>
          <p:cNvSpPr/>
          <p:nvPr/>
        </p:nvSpPr>
        <p:spPr>
          <a:xfrm>
            <a:off x="6756125" y="1782897"/>
            <a:ext cx="1870800" cy="1994700"/>
          </a:xfrm>
          <a:prstGeom prst="roundRect">
            <a:avLst>
              <a:gd fmla="val 0" name="adj"/>
            </a:avLst>
          </a:prstGeom>
          <a:solidFill>
            <a:schemeClr val="lt1"/>
          </a:solidFill>
          <a:ln cap="flat" cmpd="sng" w="19050">
            <a:solidFill>
              <a:srgbClr val="3F3F3F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1680000" dist="95250">
              <a:srgbClr val="000000">
                <a:alpha val="42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26"/>
          <p:cNvSpPr/>
          <p:nvPr/>
        </p:nvSpPr>
        <p:spPr>
          <a:xfrm>
            <a:off x="4676450" y="1782900"/>
            <a:ext cx="1870800" cy="19947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19050">
            <a:solidFill>
              <a:srgbClr val="3F3F3F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1620000" dist="95250">
              <a:srgbClr val="000000">
                <a:alpha val="42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26"/>
          <p:cNvSpPr/>
          <p:nvPr/>
        </p:nvSpPr>
        <p:spPr>
          <a:xfrm>
            <a:off x="2596775" y="1782897"/>
            <a:ext cx="1870800" cy="19947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19050">
            <a:solidFill>
              <a:srgbClr val="3F3F3F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1620000" dist="95250">
              <a:srgbClr val="000000">
                <a:alpha val="42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26"/>
          <p:cNvSpPr/>
          <p:nvPr/>
        </p:nvSpPr>
        <p:spPr>
          <a:xfrm>
            <a:off x="517075" y="1782897"/>
            <a:ext cx="1870800" cy="19947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19050">
            <a:solidFill>
              <a:srgbClr val="3F3F3F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1620000" dist="95250">
              <a:srgbClr val="000000">
                <a:alpha val="42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26"/>
          <p:cNvSpPr txBox="1"/>
          <p:nvPr/>
        </p:nvSpPr>
        <p:spPr>
          <a:xfrm>
            <a:off x="612153" y="1871940"/>
            <a:ext cx="1680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latin typeface="Proxima Nova"/>
                <a:ea typeface="Proxima Nova"/>
                <a:cs typeface="Proxima Nova"/>
                <a:sym typeface="Proxima Nova"/>
              </a:rPr>
              <a:t>Lenguajes</a:t>
            </a:r>
            <a:endParaRPr i="1" sz="15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latin typeface="Proxima Nova"/>
                <a:ea typeface="Proxima Nova"/>
                <a:cs typeface="Proxima Nova"/>
                <a:sym typeface="Proxima Nova"/>
              </a:rPr>
              <a:t>Interpretados</a:t>
            </a:r>
            <a:endParaRPr i="1" sz="15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65" name="Google Shape;165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21863" y="2579048"/>
            <a:ext cx="854673" cy="84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0509" y="2656498"/>
            <a:ext cx="670509" cy="6624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78360" y="2656503"/>
            <a:ext cx="606337" cy="5990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38393" y="2880238"/>
            <a:ext cx="670509" cy="6624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6"/>
          <p:cNvPicPr preferRelativeResize="0"/>
          <p:nvPr/>
        </p:nvPicPr>
        <p:blipFill rotWithShape="1">
          <a:blip r:embed="rId8">
            <a:alphaModFix/>
          </a:blip>
          <a:srcRect b="0" l="7640" r="9399" t="0"/>
          <a:stretch/>
        </p:blipFill>
        <p:spPr>
          <a:xfrm>
            <a:off x="4710520" y="2550085"/>
            <a:ext cx="1802712" cy="902371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6"/>
          <p:cNvSpPr txBox="1"/>
          <p:nvPr/>
        </p:nvSpPr>
        <p:spPr>
          <a:xfrm>
            <a:off x="6790255" y="1871940"/>
            <a:ext cx="1802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latin typeface="Proxima Nova"/>
                <a:ea typeface="Proxima Nova"/>
                <a:cs typeface="Proxima Nova"/>
                <a:sym typeface="Proxima Nova"/>
              </a:rPr>
              <a:t>Cargado Dinámico</a:t>
            </a:r>
            <a:endParaRPr i="1" sz="15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1" name="Google Shape;171;p26"/>
          <p:cNvSpPr txBox="1"/>
          <p:nvPr/>
        </p:nvSpPr>
        <p:spPr>
          <a:xfrm>
            <a:off x="2691842" y="1878050"/>
            <a:ext cx="1680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latin typeface="Proxima Nova"/>
                <a:ea typeface="Proxima Nova"/>
                <a:cs typeface="Proxima Nova"/>
                <a:sym typeface="Proxima Nova"/>
              </a:rPr>
              <a:t>WebAssembly</a:t>
            </a:r>
            <a:endParaRPr i="1" sz="15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2" name="Google Shape;172;p26"/>
          <p:cNvSpPr txBox="1"/>
          <p:nvPr/>
        </p:nvSpPr>
        <p:spPr>
          <a:xfrm>
            <a:off x="4771531" y="1809988"/>
            <a:ext cx="1680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latin typeface="Proxima Nova"/>
                <a:ea typeface="Proxima Nova"/>
                <a:cs typeface="Proxima Nova"/>
                <a:sym typeface="Proxima Nova"/>
              </a:rPr>
              <a:t>Comunicación Inter-Proceso</a:t>
            </a:r>
            <a:endParaRPr i="1" sz="15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73" name="Google Shape;173;p2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858122" y="2490881"/>
            <a:ext cx="1666884" cy="961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/10</a:t>
            </a:r>
            <a:endParaRPr/>
          </a:p>
        </p:txBody>
      </p:sp>
      <p:sp>
        <p:nvSpPr>
          <p:cNvPr id="179" name="Google Shape;179;p27"/>
          <p:cNvSpPr/>
          <p:nvPr/>
        </p:nvSpPr>
        <p:spPr>
          <a:xfrm>
            <a:off x="6756125" y="1782897"/>
            <a:ext cx="1870800" cy="1994700"/>
          </a:xfrm>
          <a:prstGeom prst="roundRect">
            <a:avLst>
              <a:gd fmla="val 0" name="adj"/>
            </a:avLst>
          </a:prstGeom>
          <a:solidFill>
            <a:schemeClr val="lt1"/>
          </a:solidFill>
          <a:ln cap="flat" cmpd="sng" w="19050">
            <a:solidFill>
              <a:srgbClr val="3F3F3F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1680000" dist="95250">
              <a:srgbClr val="000000">
                <a:alpha val="42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27"/>
          <p:cNvSpPr/>
          <p:nvPr/>
        </p:nvSpPr>
        <p:spPr>
          <a:xfrm>
            <a:off x="4676450" y="1782900"/>
            <a:ext cx="1870800" cy="19947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19050">
            <a:solidFill>
              <a:srgbClr val="3F3F3F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1620000" dist="95250">
              <a:srgbClr val="000000">
                <a:alpha val="42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27"/>
          <p:cNvSpPr/>
          <p:nvPr/>
        </p:nvSpPr>
        <p:spPr>
          <a:xfrm>
            <a:off x="2596775" y="1782897"/>
            <a:ext cx="1870800" cy="19947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19050">
            <a:solidFill>
              <a:srgbClr val="3F3F3F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1620000" dist="95250">
              <a:srgbClr val="000000">
                <a:alpha val="42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27"/>
          <p:cNvSpPr/>
          <p:nvPr/>
        </p:nvSpPr>
        <p:spPr>
          <a:xfrm>
            <a:off x="517075" y="1782897"/>
            <a:ext cx="1870800" cy="19947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19050">
            <a:solidFill>
              <a:srgbClr val="3F3F3F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1620000" dist="95250">
              <a:srgbClr val="000000">
                <a:alpha val="42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27"/>
          <p:cNvSpPr txBox="1"/>
          <p:nvPr/>
        </p:nvSpPr>
        <p:spPr>
          <a:xfrm>
            <a:off x="612153" y="1871940"/>
            <a:ext cx="1680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latin typeface="Proxima Nova"/>
                <a:ea typeface="Proxima Nova"/>
                <a:cs typeface="Proxima Nova"/>
                <a:sym typeface="Proxima Nova"/>
              </a:rPr>
              <a:t>Lenguajes</a:t>
            </a:r>
            <a:endParaRPr i="1" sz="15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latin typeface="Proxima Nova"/>
                <a:ea typeface="Proxima Nova"/>
                <a:cs typeface="Proxima Nova"/>
                <a:sym typeface="Proxima Nova"/>
              </a:rPr>
              <a:t>Interpretados</a:t>
            </a:r>
            <a:endParaRPr i="1" sz="15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84" name="Google Shape;18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1863" y="2579048"/>
            <a:ext cx="854673" cy="84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0509" y="2656498"/>
            <a:ext cx="670509" cy="6624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78360" y="2656503"/>
            <a:ext cx="606337" cy="5990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38393" y="2880238"/>
            <a:ext cx="670509" cy="6624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7"/>
          <p:cNvPicPr preferRelativeResize="0"/>
          <p:nvPr/>
        </p:nvPicPr>
        <p:blipFill rotWithShape="1">
          <a:blip r:embed="rId7">
            <a:alphaModFix/>
          </a:blip>
          <a:srcRect b="0" l="7640" r="9399" t="0"/>
          <a:stretch/>
        </p:blipFill>
        <p:spPr>
          <a:xfrm>
            <a:off x="4710520" y="2550085"/>
            <a:ext cx="1802712" cy="902371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7"/>
          <p:cNvSpPr txBox="1"/>
          <p:nvPr/>
        </p:nvSpPr>
        <p:spPr>
          <a:xfrm>
            <a:off x="6790255" y="1871940"/>
            <a:ext cx="1802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latin typeface="Proxima Nova"/>
                <a:ea typeface="Proxima Nova"/>
                <a:cs typeface="Proxima Nova"/>
                <a:sym typeface="Proxima Nova"/>
              </a:rPr>
              <a:t>Cargado Dinámico</a:t>
            </a:r>
            <a:endParaRPr i="1" sz="15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90" name="Google Shape;190;p27"/>
          <p:cNvSpPr txBox="1"/>
          <p:nvPr/>
        </p:nvSpPr>
        <p:spPr>
          <a:xfrm>
            <a:off x="2691842" y="1878050"/>
            <a:ext cx="1680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latin typeface="Proxima Nova"/>
                <a:ea typeface="Proxima Nova"/>
                <a:cs typeface="Proxima Nova"/>
                <a:sym typeface="Proxima Nova"/>
              </a:rPr>
              <a:t>WebAssembly</a:t>
            </a:r>
            <a:endParaRPr i="1" sz="15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91" name="Google Shape;191;p27"/>
          <p:cNvSpPr txBox="1"/>
          <p:nvPr/>
        </p:nvSpPr>
        <p:spPr>
          <a:xfrm>
            <a:off x="4771531" y="1809988"/>
            <a:ext cx="1680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latin typeface="Proxima Nova"/>
                <a:ea typeface="Proxima Nova"/>
                <a:cs typeface="Proxima Nova"/>
                <a:sym typeface="Proxima Nova"/>
              </a:rPr>
              <a:t>Comunicación Inter-Proceso</a:t>
            </a:r>
            <a:endParaRPr i="1" sz="15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92" name="Google Shape;192;p2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858122" y="2490881"/>
            <a:ext cx="1666884" cy="961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168725" y="801738"/>
            <a:ext cx="1045600" cy="104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089050" y="944045"/>
            <a:ext cx="1045600" cy="104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009375" y="941881"/>
            <a:ext cx="1045600" cy="104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950750" y="941881"/>
            <a:ext cx="1045600" cy="104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8"/>
          <p:cNvSpPr/>
          <p:nvPr/>
        </p:nvSpPr>
        <p:spPr>
          <a:xfrm>
            <a:off x="3317250" y="1210286"/>
            <a:ext cx="2509500" cy="3219600"/>
          </a:xfrm>
          <a:prstGeom prst="roundRect">
            <a:avLst>
              <a:gd fmla="val 0" name="adj"/>
            </a:avLst>
          </a:prstGeom>
          <a:gradFill>
            <a:gsLst>
              <a:gs pos="0">
                <a:srgbClr val="CFE2F3"/>
              </a:gs>
              <a:gs pos="100000">
                <a:srgbClr val="FCE5CD"/>
              </a:gs>
            </a:gsLst>
            <a:lin ang="5400012" scaled="0"/>
          </a:gra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1680000" dist="95250">
              <a:srgbClr val="000000">
                <a:alpha val="42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/10</a:t>
            </a:r>
            <a:endParaRPr/>
          </a:p>
        </p:txBody>
      </p:sp>
      <p:pic>
        <p:nvPicPr>
          <p:cNvPr id="203" name="Google Shape;20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26288" y="1422325"/>
            <a:ext cx="1891425" cy="2795524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28"/>
          <p:cNvSpPr txBox="1"/>
          <p:nvPr/>
        </p:nvSpPr>
        <p:spPr>
          <a:xfrm>
            <a:off x="3197400" y="486663"/>
            <a:ext cx="27492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latin typeface="Alfa Slab One"/>
                <a:ea typeface="Alfa Slab One"/>
                <a:cs typeface="Alfa Slab One"/>
                <a:sym typeface="Alfa Slab One"/>
              </a:rPr>
              <a:t>Único binario</a:t>
            </a:r>
            <a:endParaRPr sz="3000">
              <a:latin typeface="Alfa Slab One"/>
              <a:ea typeface="Alfa Slab One"/>
              <a:cs typeface="Alfa Slab One"/>
              <a:sym typeface="Alfa Slab One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9"/>
          <p:cNvSpPr/>
          <p:nvPr/>
        </p:nvSpPr>
        <p:spPr>
          <a:xfrm>
            <a:off x="3841436" y="1413450"/>
            <a:ext cx="4307700" cy="3012300"/>
          </a:xfrm>
          <a:prstGeom prst="roundRect">
            <a:avLst>
              <a:gd fmla="val 0" name="adj"/>
            </a:avLst>
          </a:prstGeom>
          <a:solidFill>
            <a:srgbClr val="FCE5CD"/>
          </a:solidFill>
          <a:ln cap="flat" cmpd="sng" w="19050">
            <a:solidFill>
              <a:srgbClr val="3F3F3F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1620000" dist="95250">
              <a:srgbClr val="000000">
                <a:alpha val="42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29"/>
          <p:cNvSpPr/>
          <p:nvPr/>
        </p:nvSpPr>
        <p:spPr>
          <a:xfrm>
            <a:off x="994862" y="1413449"/>
            <a:ext cx="2174400" cy="3012300"/>
          </a:xfrm>
          <a:prstGeom prst="roundRect">
            <a:avLst>
              <a:gd fmla="val 0" name="adj"/>
            </a:avLst>
          </a:prstGeom>
          <a:solidFill>
            <a:srgbClr val="CFE2F3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1680000" dist="95250">
              <a:srgbClr val="000000">
                <a:alpha val="42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/</a:t>
            </a:r>
            <a:r>
              <a:rPr lang="en"/>
              <a:t>10</a:t>
            </a:r>
            <a:endParaRPr/>
          </a:p>
        </p:txBody>
      </p:sp>
      <p:pic>
        <p:nvPicPr>
          <p:cNvPr id="212" name="Google Shape;21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6240" y="1763274"/>
            <a:ext cx="1551671" cy="231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78582" y="2106898"/>
            <a:ext cx="1095589" cy="1625380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29"/>
          <p:cNvSpPr txBox="1"/>
          <p:nvPr/>
        </p:nvSpPr>
        <p:spPr>
          <a:xfrm>
            <a:off x="995038" y="717750"/>
            <a:ext cx="21744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latin typeface="Alfa Slab One"/>
                <a:ea typeface="Alfa Slab One"/>
                <a:cs typeface="Alfa Slab One"/>
                <a:sym typeface="Alfa Slab One"/>
              </a:rPr>
              <a:t>Runtime</a:t>
            </a:r>
            <a:endParaRPr sz="3000"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sp>
        <p:nvSpPr>
          <p:cNvPr id="215" name="Google Shape;215;p29"/>
          <p:cNvSpPr txBox="1"/>
          <p:nvPr/>
        </p:nvSpPr>
        <p:spPr>
          <a:xfrm>
            <a:off x="3841436" y="717750"/>
            <a:ext cx="43077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latin typeface="Alfa Slab One"/>
                <a:ea typeface="Alfa Slab One"/>
                <a:cs typeface="Alfa Slab One"/>
                <a:sym typeface="Alfa Slab One"/>
              </a:rPr>
              <a:t>Plugins</a:t>
            </a:r>
            <a:endParaRPr sz="3000"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pic>
        <p:nvPicPr>
          <p:cNvPr id="216" name="Google Shape;216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87186" y="2100727"/>
            <a:ext cx="1095589" cy="16499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95780" y="2094614"/>
            <a:ext cx="1095589" cy="1649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0"/>
          <p:cNvSpPr/>
          <p:nvPr/>
        </p:nvSpPr>
        <p:spPr>
          <a:xfrm>
            <a:off x="2598900" y="1245075"/>
            <a:ext cx="4761900" cy="3189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1620000" dist="95250">
              <a:srgbClr val="000000">
                <a:alpha val="42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30"/>
          <p:cNvSpPr/>
          <p:nvPr/>
        </p:nvSpPr>
        <p:spPr>
          <a:xfrm>
            <a:off x="2598900" y="2927425"/>
            <a:ext cx="4761900" cy="1506600"/>
          </a:xfrm>
          <a:prstGeom prst="roundRect">
            <a:avLst>
              <a:gd fmla="val 0" name="adj"/>
            </a:avLst>
          </a:prstGeom>
          <a:solidFill>
            <a:srgbClr val="FCE5CD"/>
          </a:solidFill>
          <a:ln cap="flat" cmpd="sng" w="19050">
            <a:solidFill>
              <a:srgbClr val="3F3F3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30"/>
          <p:cNvSpPr/>
          <p:nvPr/>
        </p:nvSpPr>
        <p:spPr>
          <a:xfrm>
            <a:off x="2598900" y="1245075"/>
            <a:ext cx="4761900" cy="1682400"/>
          </a:xfrm>
          <a:prstGeom prst="roundRect">
            <a:avLst>
              <a:gd fmla="val 0" name="adj"/>
            </a:avLst>
          </a:prstGeom>
          <a:solidFill>
            <a:srgbClr val="CFE2F3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/10</a:t>
            </a:r>
            <a:endParaRPr/>
          </a:p>
        </p:txBody>
      </p:sp>
      <p:pic>
        <p:nvPicPr>
          <p:cNvPr id="226" name="Google Shape;22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6811" y="1549838"/>
            <a:ext cx="717587" cy="10728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06812" y="3144257"/>
            <a:ext cx="717588" cy="1072782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30"/>
          <p:cNvSpPr txBox="1"/>
          <p:nvPr/>
        </p:nvSpPr>
        <p:spPr>
          <a:xfrm>
            <a:off x="3718721" y="3049675"/>
            <a:ext cx="33213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struct Data { /* ... */ }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p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ub 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f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n run(data: &amp;Data) {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   // 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...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29" name="Google Shape;229;p30"/>
          <p:cNvSpPr txBox="1"/>
          <p:nvPr/>
        </p:nvSpPr>
        <p:spPr>
          <a:xfrm>
            <a:off x="3749628" y="1681488"/>
            <a:ext cx="32595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fn load_plugin() {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   /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/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...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230" name="Google Shape;230;p30"/>
          <p:cNvCxnSpPr/>
          <p:nvPr/>
        </p:nvCxnSpPr>
        <p:spPr>
          <a:xfrm flipH="1">
            <a:off x="4697950" y="2253700"/>
            <a:ext cx="345600" cy="7962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1" name="Google Shape;231;p30"/>
          <p:cNvSpPr txBox="1"/>
          <p:nvPr/>
        </p:nvSpPr>
        <p:spPr>
          <a:xfrm>
            <a:off x="2598902" y="544300"/>
            <a:ext cx="39462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latin typeface="Alfa Slab One"/>
                <a:ea typeface="Alfa Slab One"/>
                <a:cs typeface="Alfa Slab One"/>
                <a:sym typeface="Alfa Slab One"/>
              </a:rPr>
              <a:t>Memoria</a:t>
            </a:r>
            <a:endParaRPr sz="3000"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cxnSp>
        <p:nvCxnSpPr>
          <p:cNvPr id="232" name="Google Shape;232;p30"/>
          <p:cNvCxnSpPr/>
          <p:nvPr/>
        </p:nvCxnSpPr>
        <p:spPr>
          <a:xfrm>
            <a:off x="5052625" y="2244600"/>
            <a:ext cx="433800" cy="12723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1"/>
          <p:cNvSpPr/>
          <p:nvPr/>
        </p:nvSpPr>
        <p:spPr>
          <a:xfrm>
            <a:off x="2598900" y="1245075"/>
            <a:ext cx="4761900" cy="3189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1620000" dist="95250">
              <a:srgbClr val="000000">
                <a:alpha val="42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31"/>
          <p:cNvSpPr/>
          <p:nvPr/>
        </p:nvSpPr>
        <p:spPr>
          <a:xfrm>
            <a:off x="2598900" y="2927425"/>
            <a:ext cx="4761900" cy="1506600"/>
          </a:xfrm>
          <a:prstGeom prst="roundRect">
            <a:avLst>
              <a:gd fmla="val 0" name="adj"/>
            </a:avLst>
          </a:prstGeom>
          <a:solidFill>
            <a:srgbClr val="FCE5CD"/>
          </a:solidFill>
          <a:ln cap="flat" cmpd="sng" w="19050">
            <a:solidFill>
              <a:srgbClr val="3F3F3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31"/>
          <p:cNvSpPr/>
          <p:nvPr/>
        </p:nvSpPr>
        <p:spPr>
          <a:xfrm>
            <a:off x="2598900" y="1245075"/>
            <a:ext cx="4761900" cy="1682400"/>
          </a:xfrm>
          <a:prstGeom prst="roundRect">
            <a:avLst>
              <a:gd fmla="val 0" name="adj"/>
            </a:avLst>
          </a:prstGeom>
          <a:solidFill>
            <a:srgbClr val="CFE2F3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/10</a:t>
            </a:r>
            <a:endParaRPr/>
          </a:p>
        </p:txBody>
      </p:sp>
      <p:pic>
        <p:nvPicPr>
          <p:cNvPr id="241" name="Google Shape;24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6811" y="1549838"/>
            <a:ext cx="717587" cy="10728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06812" y="3144257"/>
            <a:ext cx="717588" cy="1072782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31"/>
          <p:cNvSpPr txBox="1"/>
          <p:nvPr/>
        </p:nvSpPr>
        <p:spPr>
          <a:xfrm>
            <a:off x="3718721" y="3049675"/>
            <a:ext cx="33213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struct Data { /* 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... */ }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pub fn run(data: &amp;Data) {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   // ...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44" name="Google Shape;244;p31"/>
          <p:cNvSpPr txBox="1"/>
          <p:nvPr/>
        </p:nvSpPr>
        <p:spPr>
          <a:xfrm>
            <a:off x="3749628" y="1681488"/>
            <a:ext cx="32595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fn load_plugin() {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   // ...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245" name="Google Shape;245;p31"/>
          <p:cNvCxnSpPr/>
          <p:nvPr/>
        </p:nvCxnSpPr>
        <p:spPr>
          <a:xfrm flipH="1">
            <a:off x="4697950" y="2253700"/>
            <a:ext cx="345600" cy="7962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6" name="Google Shape;246;p31"/>
          <p:cNvSpPr txBox="1"/>
          <p:nvPr/>
        </p:nvSpPr>
        <p:spPr>
          <a:xfrm>
            <a:off x="2598902" y="544300"/>
            <a:ext cx="39462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latin typeface="Alfa Slab One"/>
                <a:ea typeface="Alfa Slab One"/>
                <a:cs typeface="Alfa Slab One"/>
                <a:sym typeface="Alfa Slab One"/>
              </a:rPr>
              <a:t>Memoria</a:t>
            </a:r>
            <a:endParaRPr sz="3000"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cxnSp>
        <p:nvCxnSpPr>
          <p:cNvPr id="247" name="Google Shape;247;p31"/>
          <p:cNvCxnSpPr/>
          <p:nvPr/>
        </p:nvCxnSpPr>
        <p:spPr>
          <a:xfrm>
            <a:off x="5052625" y="2244600"/>
            <a:ext cx="433800" cy="12723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8" name="Google Shape;248;p31"/>
          <p:cNvSpPr txBox="1"/>
          <p:nvPr/>
        </p:nvSpPr>
        <p:spPr>
          <a:xfrm>
            <a:off x="5207100" y="2344000"/>
            <a:ext cx="5234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FF0000"/>
                </a:solidFill>
                <a:latin typeface="Inter"/>
                <a:ea typeface="Inter"/>
                <a:cs typeface="Inter"/>
                <a:sym typeface="Inter"/>
              </a:rPr>
              <a:t>?</a:t>
            </a:r>
            <a:endParaRPr sz="2800">
              <a:solidFill>
                <a:srgbClr val="FF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2175" y="646500"/>
            <a:ext cx="6839650" cy="3850476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/10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/10</a:t>
            </a:r>
            <a:endParaRPr/>
          </a:p>
        </p:txBody>
      </p:sp>
      <p:sp>
        <p:nvSpPr>
          <p:cNvPr id="254" name="Google Shape;254;p32"/>
          <p:cNvSpPr/>
          <p:nvPr/>
        </p:nvSpPr>
        <p:spPr>
          <a:xfrm rot="-5400000">
            <a:off x="3609900" y="-887851"/>
            <a:ext cx="1547100" cy="5166000"/>
          </a:xfrm>
          <a:prstGeom prst="round2SameRect">
            <a:avLst>
              <a:gd fmla="val 0" name="adj1"/>
              <a:gd fmla="val 0" name="adj2"/>
            </a:avLst>
          </a:prstGeom>
          <a:solidFill>
            <a:schemeClr val="lt1"/>
          </a:solidFill>
          <a:ln cap="flat" cmpd="sng" w="19050">
            <a:solidFill>
              <a:srgbClr val="3F3F3F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1620000" dist="95250">
              <a:srgbClr val="000000">
                <a:alpha val="42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32"/>
          <p:cNvSpPr/>
          <p:nvPr/>
        </p:nvSpPr>
        <p:spPr>
          <a:xfrm rot="5400000">
            <a:off x="3582277" y="1167553"/>
            <a:ext cx="1603500" cy="5167200"/>
          </a:xfrm>
          <a:prstGeom prst="round2SameRect">
            <a:avLst>
              <a:gd fmla="val 0" name="adj1"/>
              <a:gd fmla="val 0" name="adj2"/>
            </a:avLst>
          </a:prstGeom>
          <a:solidFill>
            <a:schemeClr val="lt1"/>
          </a:solidFill>
          <a:ln cap="flat" cmpd="sng" w="19050">
            <a:solidFill>
              <a:srgbClr val="3F3F3F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1620000" dist="95250">
              <a:srgbClr val="000000">
                <a:alpha val="42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32"/>
          <p:cNvSpPr txBox="1"/>
          <p:nvPr/>
        </p:nvSpPr>
        <p:spPr>
          <a:xfrm>
            <a:off x="2583446" y="988133"/>
            <a:ext cx="3600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latin typeface="Inter"/>
                <a:ea typeface="Inter"/>
                <a:cs typeface="Inter"/>
                <a:sym typeface="Inter"/>
              </a:rPr>
              <a:t>Un plugin en el mundo ideal</a:t>
            </a:r>
            <a:endParaRPr i="1" sz="15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57" name="Google Shape;257;p32"/>
          <p:cNvSpPr txBox="1"/>
          <p:nvPr/>
        </p:nvSpPr>
        <p:spPr>
          <a:xfrm>
            <a:off x="1799858" y="3017112"/>
            <a:ext cx="51672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latin typeface="Inter"/>
                <a:ea typeface="Inter"/>
                <a:cs typeface="Inter"/>
                <a:sym typeface="Inter"/>
              </a:rPr>
              <a:t>Un plugin en la cruda y dolorosa realidad</a:t>
            </a:r>
            <a:endParaRPr i="1" sz="1500"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258" name="Google Shape;25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4971" y="3509052"/>
            <a:ext cx="4890600" cy="8688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</p:pic>
      <p:pic>
        <p:nvPicPr>
          <p:cNvPr id="259" name="Google Shape;259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65378" y="1480073"/>
            <a:ext cx="3245700" cy="8688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</p:pic>
      <p:pic>
        <p:nvPicPr>
          <p:cNvPr id="260" name="Google Shape;260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91927" y="2596786"/>
            <a:ext cx="591154" cy="6422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31406" y="590600"/>
            <a:ext cx="712169" cy="7000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3"/>
          <p:cNvSpPr txBox="1"/>
          <p:nvPr>
            <p:ph idx="12" type="sldNum"/>
          </p:nvPr>
        </p:nvSpPr>
        <p:spPr>
          <a:xfrm>
            <a:off x="6759270" y="31259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/10</a:t>
            </a:r>
            <a:endParaRPr/>
          </a:p>
        </p:txBody>
      </p:sp>
      <p:pic>
        <p:nvPicPr>
          <p:cNvPr id="267" name="Google Shape;26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478526" y="4310225"/>
            <a:ext cx="3203700" cy="372900"/>
          </a:xfrm>
          <a:prstGeom prst="roundRect">
            <a:avLst>
              <a:gd fmla="val 16667" name="adj"/>
            </a:avLst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68" name="Google Shape;268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071535" y="259152"/>
            <a:ext cx="5476800" cy="684000"/>
          </a:xfrm>
          <a:prstGeom prst="roundRect">
            <a:avLst>
              <a:gd fmla="val 16667" name="adj"/>
            </a:avLst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69" name="Google Shape;269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26148" y="1063548"/>
            <a:ext cx="3896400" cy="470700"/>
          </a:xfrm>
          <a:prstGeom prst="roundRect">
            <a:avLst>
              <a:gd fmla="val 16667" name="adj"/>
            </a:avLst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70" name="Google Shape;270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27959" y="1444397"/>
            <a:ext cx="3610500" cy="505800"/>
          </a:xfrm>
          <a:prstGeom prst="roundRect">
            <a:avLst>
              <a:gd fmla="val 16667" name="adj"/>
            </a:avLst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71" name="Google Shape;271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56369" y="2667000"/>
            <a:ext cx="5241000" cy="714600"/>
          </a:xfrm>
          <a:prstGeom prst="roundRect">
            <a:avLst>
              <a:gd fmla="val 16667" name="adj"/>
            </a:avLst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72" name="Google Shape;272;p3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-910077" y="2576900"/>
            <a:ext cx="4736100" cy="591900"/>
          </a:xfrm>
          <a:prstGeom prst="roundRect">
            <a:avLst>
              <a:gd fmla="val 16667" name="adj"/>
            </a:avLst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73" name="Google Shape;273;p3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288311" y="4014861"/>
            <a:ext cx="4492500" cy="591900"/>
          </a:xfrm>
          <a:prstGeom prst="roundRect">
            <a:avLst>
              <a:gd fmla="val 16667" name="adj"/>
            </a:avLst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26050" y="0"/>
            <a:ext cx="10596058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3" name="Google Shape;283;p35"/>
          <p:cNvGrpSpPr/>
          <p:nvPr/>
        </p:nvGrpSpPr>
        <p:grpSpPr>
          <a:xfrm>
            <a:off x="1020263" y="1968563"/>
            <a:ext cx="2253900" cy="1162950"/>
            <a:chOff x="1301250" y="1639525"/>
            <a:chExt cx="2253900" cy="1162950"/>
          </a:xfrm>
        </p:grpSpPr>
        <p:sp>
          <p:nvSpPr>
            <p:cNvPr id="284" name="Google Shape;284;p35"/>
            <p:cNvSpPr txBox="1"/>
            <p:nvPr/>
          </p:nvSpPr>
          <p:spPr>
            <a:xfrm>
              <a:off x="1301250" y="2402275"/>
              <a:ext cx="22539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Inter"/>
                  <a:ea typeface="Inter"/>
                  <a:cs typeface="Inter"/>
                  <a:sym typeface="Inter"/>
                </a:rPr>
                <a:t>Pull Requests e Issues</a:t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85" name="Google Shape;285;p35"/>
            <p:cNvSpPr txBox="1"/>
            <p:nvPr/>
          </p:nvSpPr>
          <p:spPr>
            <a:xfrm>
              <a:off x="1572150" y="1639525"/>
              <a:ext cx="1712100" cy="954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5000">
                  <a:solidFill>
                    <a:srgbClr val="2A2A2A"/>
                  </a:solidFill>
                  <a:latin typeface="Alfa Slab One"/>
                  <a:ea typeface="Alfa Slab One"/>
                  <a:cs typeface="Alfa Slab One"/>
                  <a:sym typeface="Alfa Slab One"/>
                </a:rPr>
                <a:t>33</a:t>
              </a:r>
              <a:endParaRPr sz="5000">
                <a:solidFill>
                  <a:srgbClr val="2A2A2A"/>
                </a:solidFill>
                <a:latin typeface="Alfa Slab One"/>
                <a:ea typeface="Alfa Slab One"/>
                <a:cs typeface="Alfa Slab One"/>
                <a:sym typeface="Alfa Slab One"/>
              </a:endParaRPr>
            </a:p>
          </p:txBody>
        </p:sp>
      </p:grpSp>
      <p:grpSp>
        <p:nvGrpSpPr>
          <p:cNvPr id="286" name="Google Shape;286;p35"/>
          <p:cNvGrpSpPr/>
          <p:nvPr/>
        </p:nvGrpSpPr>
        <p:grpSpPr>
          <a:xfrm>
            <a:off x="3772800" y="1968713"/>
            <a:ext cx="1712100" cy="1162650"/>
            <a:chOff x="4067700" y="1653775"/>
            <a:chExt cx="1712100" cy="1162650"/>
          </a:xfrm>
        </p:grpSpPr>
        <p:sp>
          <p:nvSpPr>
            <p:cNvPr id="287" name="Google Shape;287;p35"/>
            <p:cNvSpPr txBox="1"/>
            <p:nvPr/>
          </p:nvSpPr>
          <p:spPr>
            <a:xfrm>
              <a:off x="4067700" y="2416225"/>
              <a:ext cx="17121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Inter"/>
                  <a:ea typeface="Inter"/>
                  <a:cs typeface="Inter"/>
                  <a:sym typeface="Inter"/>
                </a:rPr>
                <a:t>Artículos</a:t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88" name="Google Shape;288;p35"/>
            <p:cNvSpPr txBox="1"/>
            <p:nvPr/>
          </p:nvSpPr>
          <p:spPr>
            <a:xfrm>
              <a:off x="4067700" y="1653775"/>
              <a:ext cx="1712100" cy="954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5000">
                  <a:solidFill>
                    <a:srgbClr val="2A2A2A"/>
                  </a:solidFill>
                  <a:latin typeface="Alfa Slab One"/>
                  <a:ea typeface="Alfa Slab One"/>
                  <a:cs typeface="Alfa Slab One"/>
                  <a:sym typeface="Alfa Slab One"/>
                </a:rPr>
                <a:t>6</a:t>
              </a:r>
              <a:endParaRPr sz="5000">
                <a:solidFill>
                  <a:srgbClr val="2A2A2A"/>
                </a:solidFill>
                <a:latin typeface="Alfa Slab One"/>
                <a:ea typeface="Alfa Slab One"/>
                <a:cs typeface="Alfa Slab One"/>
                <a:sym typeface="Alfa Slab One"/>
              </a:endParaRPr>
            </a:p>
          </p:txBody>
        </p:sp>
      </p:grpSp>
      <p:grpSp>
        <p:nvGrpSpPr>
          <p:cNvPr id="289" name="Google Shape;289;p35"/>
          <p:cNvGrpSpPr/>
          <p:nvPr/>
        </p:nvGrpSpPr>
        <p:grpSpPr>
          <a:xfrm>
            <a:off x="5983538" y="1968550"/>
            <a:ext cx="2140200" cy="1206375"/>
            <a:chOff x="6053250" y="1631913"/>
            <a:chExt cx="2140200" cy="1206375"/>
          </a:xfrm>
        </p:grpSpPr>
        <p:sp>
          <p:nvSpPr>
            <p:cNvPr id="290" name="Google Shape;290;p35"/>
            <p:cNvSpPr txBox="1"/>
            <p:nvPr/>
          </p:nvSpPr>
          <p:spPr>
            <a:xfrm>
              <a:off x="6267300" y="2438088"/>
              <a:ext cx="17121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Inter"/>
                  <a:ea typeface="Inter"/>
                  <a:cs typeface="Inter"/>
                  <a:sym typeface="Inter"/>
                </a:rPr>
                <a:t>Visitas</a:t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91" name="Google Shape;291;p35"/>
            <p:cNvSpPr txBox="1"/>
            <p:nvPr/>
          </p:nvSpPr>
          <p:spPr>
            <a:xfrm>
              <a:off x="6053250" y="1631913"/>
              <a:ext cx="2140200" cy="954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5000">
                  <a:solidFill>
                    <a:srgbClr val="2A2A2A"/>
                  </a:solidFill>
                  <a:latin typeface="Alfa Slab One"/>
                  <a:ea typeface="Alfa Slab One"/>
                  <a:cs typeface="Alfa Slab One"/>
                  <a:sym typeface="Alfa Slab One"/>
                </a:rPr>
                <a:t>21k</a:t>
              </a:r>
              <a:endParaRPr sz="5000">
                <a:solidFill>
                  <a:srgbClr val="2A2A2A"/>
                </a:solidFill>
                <a:latin typeface="Alfa Slab One"/>
                <a:ea typeface="Alfa Slab One"/>
                <a:cs typeface="Alfa Slab One"/>
                <a:sym typeface="Alfa Slab One"/>
              </a:endParaRPr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/10</a:t>
            </a:r>
            <a:endParaRPr/>
          </a:p>
        </p:txBody>
      </p:sp>
      <p:sp>
        <p:nvSpPr>
          <p:cNvPr id="297" name="Google Shape;297;p36"/>
          <p:cNvSpPr txBox="1"/>
          <p:nvPr/>
        </p:nvSpPr>
        <p:spPr>
          <a:xfrm>
            <a:off x="1773128" y="3490925"/>
            <a:ext cx="111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Inter"/>
                <a:ea typeface="Inter"/>
                <a:cs typeface="Inter"/>
                <a:sym typeface="Inter"/>
              </a:rPr>
              <a:t>(funciona)</a:t>
            </a:r>
            <a:endParaRPr i="1"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298" name="Google Shape;29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63533" y="1651484"/>
            <a:ext cx="2662500" cy="1763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cxnSp>
        <p:nvCxnSpPr>
          <p:cNvPr id="299" name="Google Shape;299;p36"/>
          <p:cNvCxnSpPr/>
          <p:nvPr/>
        </p:nvCxnSpPr>
        <p:spPr>
          <a:xfrm>
            <a:off x="4170771" y="2533112"/>
            <a:ext cx="9612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00" name="Google Shape;300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917837" y="1651475"/>
            <a:ext cx="2821200" cy="1763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7"/>
          <p:cNvSpPr txBox="1"/>
          <p:nvPr>
            <p:ph type="title"/>
          </p:nvPr>
        </p:nvSpPr>
        <p:spPr>
          <a:xfrm>
            <a:off x="311700" y="445025"/>
            <a:ext cx="8520600" cy="421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¿Preguntas?</a:t>
            </a:r>
            <a:endParaRPr/>
          </a:p>
        </p:txBody>
      </p:sp>
      <p:sp>
        <p:nvSpPr>
          <p:cNvPr id="306" name="Google Shape;306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/10</a:t>
            </a:r>
            <a:endParaRPr/>
          </a:p>
        </p:txBody>
      </p:sp>
      <p:pic>
        <p:nvPicPr>
          <p:cNvPr id="307" name="Google Shape;30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48600"/>
            <a:ext cx="1724850" cy="1724850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37"/>
          <p:cNvSpPr txBox="1"/>
          <p:nvPr/>
        </p:nvSpPr>
        <p:spPr>
          <a:xfrm>
            <a:off x="349625" y="1899975"/>
            <a:ext cx="1686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Inter"/>
                <a:ea typeface="Inter"/>
                <a:cs typeface="Inter"/>
                <a:sym typeface="Inter"/>
              </a:rPr>
              <a:t>nullderef.com</a:t>
            </a:r>
            <a:endParaRPr sz="16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09" name="Google Shape;309;p37"/>
          <p:cNvSpPr txBox="1"/>
          <p:nvPr/>
        </p:nvSpPr>
        <p:spPr>
          <a:xfrm>
            <a:off x="7145375" y="1899975"/>
            <a:ext cx="1686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Inter"/>
                <a:ea typeface="Inter"/>
                <a:cs typeface="Inter"/>
                <a:sym typeface="Inter"/>
              </a:rPr>
              <a:t>Memoria</a:t>
            </a:r>
            <a:endParaRPr sz="1600"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310" name="Google Shape;310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26400" y="209750"/>
            <a:ext cx="1724850" cy="172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4888" y="1081139"/>
            <a:ext cx="7514224" cy="2981200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/10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8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r>
              <a:rPr lang="en">
                <a:solidFill>
                  <a:schemeClr val="lt1"/>
                </a:solidFill>
              </a:rPr>
              <a:t>/10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/10</a:t>
            </a:r>
            <a:endParaRPr/>
          </a:p>
        </p:txBody>
      </p:sp>
      <p:pic>
        <p:nvPicPr>
          <p:cNvPr id="84" name="Google Shape;8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1350" y="819725"/>
            <a:ext cx="4941301" cy="3504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5343" y="1605698"/>
            <a:ext cx="4633300" cy="19321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/</a:t>
            </a:r>
            <a:r>
              <a:rPr lang="en"/>
              <a:t>10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/10</a:t>
            </a:r>
            <a:endParaRPr/>
          </a:p>
        </p:txBody>
      </p:sp>
      <p:pic>
        <p:nvPicPr>
          <p:cNvPr id="96" name="Google Shape;9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73987" y="2254912"/>
            <a:ext cx="633700" cy="63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38749" y="1959328"/>
            <a:ext cx="2937200" cy="122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05688" y="1846863"/>
            <a:ext cx="2899548" cy="1449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624368">
            <a:off x="3880173" y="1416835"/>
            <a:ext cx="2001957" cy="2011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12562" y="2979141"/>
            <a:ext cx="2937200" cy="1224825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/10</a:t>
            </a:r>
            <a:endParaRPr/>
          </a:p>
        </p:txBody>
      </p:sp>
      <p:pic>
        <p:nvPicPr>
          <p:cNvPr id="106" name="Google Shape;106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38856" y="1030701"/>
            <a:ext cx="2214171" cy="44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32102" y="939523"/>
            <a:ext cx="1596849" cy="627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3" name="Google Shape;11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0901" y="2116575"/>
            <a:ext cx="5562174" cy="910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ameday">
  <a:themeElements>
    <a:clrScheme name="Gameday">
      <a:dk1>
        <a:srgbClr val="4285F4"/>
      </a:dk1>
      <a:lt1>
        <a:srgbClr val="FFFFFF"/>
      </a:lt1>
      <a:dk2>
        <a:srgbClr val="4E4E4E"/>
      </a:dk2>
      <a:lt2>
        <a:srgbClr val="D9D9D9"/>
      </a:lt2>
      <a:accent1>
        <a:srgbClr val="455A64"/>
      </a:accent1>
      <a:accent2>
        <a:srgbClr val="607D8B"/>
      </a:accent2>
      <a:accent3>
        <a:srgbClr val="FF5722"/>
      </a:accent3>
      <a:accent4>
        <a:srgbClr val="D84315"/>
      </a:accent4>
      <a:accent5>
        <a:srgbClr val="1C3AA9"/>
      </a:accent5>
      <a:accent6>
        <a:srgbClr val="FFAB40"/>
      </a:accent6>
      <a:hlink>
        <a:srgbClr val="1C3AA9"/>
      </a:hlink>
      <a:folHlink>
        <a:srgbClr val="1C3AA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